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FFFF"/>
    <a:srgbClr val="663300"/>
    <a:srgbClr val="990099"/>
    <a:srgbClr val="0000FF"/>
    <a:srgbClr val="CCECFF"/>
    <a:srgbClr val="33993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64" autoAdjust="0"/>
  </p:normalViewPr>
  <p:slideViewPr>
    <p:cSldViewPr snapToGrid="0">
      <p:cViewPr varScale="1">
        <p:scale>
          <a:sx n="49" d="100"/>
          <a:sy n="49" d="100"/>
        </p:scale>
        <p:origin x="2813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33" cy="497969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146" y="1"/>
            <a:ext cx="2949532" cy="497969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r">
              <a:defRPr sz="1200"/>
            </a:lvl1pPr>
          </a:lstStyle>
          <a:p>
            <a:fld id="{33B48B0C-0913-4DE8-B5E4-1B8AAF3CF45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4725" y="1243013"/>
            <a:ext cx="23193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13" tIns="44156" rIns="88313" bIns="441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480" y="4783895"/>
            <a:ext cx="5445760" cy="3912834"/>
          </a:xfrm>
          <a:prstGeom prst="rect">
            <a:avLst/>
          </a:prstGeom>
        </p:spPr>
        <p:txBody>
          <a:bodyPr vert="horz" lIns="88313" tIns="44156" rIns="88313" bIns="441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1369"/>
            <a:ext cx="2949533" cy="497969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146" y="9441369"/>
            <a:ext cx="2949532" cy="497969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r">
              <a:defRPr sz="1200"/>
            </a:lvl1pPr>
          </a:lstStyle>
          <a:p>
            <a:fld id="{DB771D3E-4E28-4097-975B-812D9ED19D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08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771D3E-4E28-4097-975B-812D9ED19D1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84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660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495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19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64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40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71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206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32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16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61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49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75A29D-90DE-4F47-A90C-3C70382CE797}" type="datetimeFigureOut">
              <a:rPr kumimoji="1" lang="ja-JP" altLang="en-US" smtClean="0"/>
              <a:t>2026/4/2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9071C4-4269-4597-B1F1-F3EA630B2E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06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imiu.net/wp/?p=16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468">
              <a:srgbClr val="CCFFCC"/>
            </a:gs>
            <a:gs pos="77000">
              <a:srgbClr val="CCFFCC"/>
            </a:gs>
            <a:gs pos="85000">
              <a:srgbClr val="9DD6F0"/>
            </a:gs>
            <a:gs pos="71000">
              <a:srgbClr val="97D3EF"/>
            </a:gs>
            <a:gs pos="46000">
              <a:srgbClr val="CCFFCC"/>
            </a:gs>
            <a:gs pos="0">
              <a:schemeClr val="accent1">
                <a:lumMod val="45000"/>
                <a:lumOff val="55000"/>
              </a:schemeClr>
            </a:gs>
            <a:gs pos="40500">
              <a:srgbClr val="BEE5E0"/>
            </a:gs>
            <a:gs pos="18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57065FD-5252-30EE-B890-E7A88719D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-3" y="-126666"/>
            <a:ext cx="6858002" cy="3652435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0EA32E5D-C4B4-262E-7B28-5348FB60DD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320" y="4407412"/>
            <a:ext cx="6626680" cy="4843267"/>
          </a:xfrm>
        </p:spPr>
        <p:txBody>
          <a:bodyPr>
            <a:normAutofit fontScale="85000" lnSpcReduction="20000"/>
          </a:bodyPr>
          <a:lstStyle/>
          <a:p>
            <a:pPr algn="l"/>
            <a:endParaRPr lang="en-US" altLang="ja-JP" sz="2000" dirty="0"/>
          </a:p>
          <a:p>
            <a:pPr algn="l"/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日　　　時　　２０２６年５月９日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土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午前８時集合</a:t>
            </a:r>
            <a:endParaRPr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                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　　　　　　　　　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少雨決行）</a:t>
            </a:r>
            <a:endParaRPr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集合場所　  山形村清水高原　清水寺駐車場</a:t>
            </a:r>
            <a:endParaRPr kumimoji="1"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活動範囲　　清水寺周辺</a:t>
            </a:r>
            <a:endParaRPr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en-US" altLang="ja-JP" sz="2000" dirty="0">
                <a:solidFill>
                  <a:srgbClr val="33CC33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2000" dirty="0">
                <a:solidFill>
                  <a:srgbClr val="33CC33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内　　　容   ・ </a:t>
            </a: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新緑の中でバードウォッチング</a:t>
            </a:r>
            <a:r>
              <a:rPr kumimoji="1" lang="en-US" altLang="ja-JP" sz="20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</a:t>
            </a:r>
          </a:p>
          <a:p>
            <a:pPr algn="l"/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　　　　　　　　　</a:t>
            </a:r>
            <a:r>
              <a:rPr kumimoji="1" lang="en-US" altLang="ja-JP" sz="19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kumimoji="1" lang="ja-JP" altLang="en-US" sz="19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講師：信州野鳥の会</a:t>
            </a:r>
            <a:r>
              <a:rPr kumimoji="1" lang="en-US" altLang="ja-JP" sz="19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19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名</a:t>
            </a:r>
            <a:r>
              <a:rPr kumimoji="1" lang="en-US" altLang="ja-JP" sz="19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</a:p>
          <a:p>
            <a:pPr algn="l"/>
            <a:r>
              <a:rPr kumimoji="1"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               ・</a:t>
            </a:r>
            <a:r>
              <a:rPr kumimoji="1" lang="ja-JP" altLang="en-US" sz="20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京都清水寺と縁がある</a:t>
            </a:r>
            <a:r>
              <a:rPr kumimoji="1"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清水寺のご案内</a:t>
            </a:r>
            <a:endParaRPr kumimoji="1" lang="en-US" altLang="ja-JP" sz="2000" dirty="0">
              <a:solidFill>
                <a:srgbClr val="990099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 </a:t>
            </a:r>
            <a:r>
              <a:rPr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 村内飲食店によるスペシャル弁当の提供</a:t>
            </a:r>
            <a:endParaRPr lang="en-US" altLang="ja-JP" sz="20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　加　費　　</a:t>
            </a:r>
            <a:r>
              <a:rPr kumimoji="1"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2,000</a:t>
            </a:r>
            <a:r>
              <a:rPr kumimoji="1"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円（当日集金いたします。</a:t>
            </a:r>
            <a:r>
              <a:rPr kumimoji="1" lang="ja-JP" altLang="en-US" sz="15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現金のみ</a:t>
            </a:r>
            <a:r>
              <a:rPr kumimoji="1" lang="en-US" altLang="ja-JP" sz="21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</a:p>
          <a:p>
            <a:pPr algn="l"/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持　ち　物</a:t>
            </a:r>
            <a:r>
              <a:rPr lang="en-US" altLang="ja-JP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</a:t>
            </a:r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ハイキング程度の身支度</a:t>
            </a:r>
            <a:r>
              <a:rPr lang="en-US" altLang="ja-JP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天候により寒さ対策必要</a:t>
            </a:r>
            <a:r>
              <a:rPr lang="en-US" altLang="ja-JP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、運動靴</a:t>
            </a:r>
            <a:r>
              <a:rPr lang="en-US" altLang="ja-JP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</a:p>
          <a:p>
            <a:pPr algn="l"/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 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双眼鏡</a:t>
            </a:r>
            <a:r>
              <a:rPr lang="en-US" altLang="ja-JP" sz="17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17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無い場合は用意します</a:t>
            </a:r>
            <a:r>
              <a:rPr lang="en-US" altLang="ja-JP" sz="17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r>
              <a:rPr lang="en-US" altLang="ja-JP" sz="17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17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17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飲み物</a:t>
            </a:r>
            <a:endParaRPr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募集人数　　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名程度</a:t>
            </a:r>
            <a:endParaRPr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申し込み</a:t>
            </a:r>
            <a:r>
              <a:rPr lang="en-US" altLang="ja-JP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2000" dirty="0">
                <a:solidFill>
                  <a:srgbClr val="99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山形村観光協会　℡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0263-31-6220 (9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時～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16</a:t>
            </a:r>
            <a:r>
              <a:rPr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</a:t>
            </a:r>
            <a:r>
              <a:rPr lang="en-US" altLang="ja-JP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       </a:t>
            </a:r>
            <a:endParaRPr kumimoji="1" lang="en-US" altLang="ja-JP" sz="2000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en-US" altLang="ja-JP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                                              </a:t>
            </a:r>
            <a:r>
              <a:rPr kumimoji="1" lang="ja-JP" altLang="en-US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　　　　　　　　　　　</a:t>
            </a:r>
            <a:r>
              <a:rPr kumimoji="1" lang="en-US" altLang="ja-JP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kumimoji="1" lang="ja-JP" altLang="en-US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（平日のみ</a:t>
            </a:r>
            <a:r>
              <a:rPr lang="en-US" altLang="ja-JP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</a:p>
          <a:p>
            <a:pPr algn="l"/>
            <a:r>
              <a:rPr kumimoji="1" lang="ja-JP" altLang="en-US" sz="16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ja-JP" altLang="en-US" sz="2000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締め切り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</a:t>
            </a:r>
            <a:r>
              <a:rPr lang="en-US" altLang="ja-JP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2026</a:t>
            </a:r>
            <a:r>
              <a:rPr lang="ja-JP" altLang="en-US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</a:t>
            </a:r>
            <a:r>
              <a:rPr lang="en-US" altLang="ja-JP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</a:t>
            </a:r>
            <a:r>
              <a:rPr lang="ja-JP" altLang="en-US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lang="ja-JP" altLang="en-US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r>
              <a:rPr lang="en-US" altLang="ja-JP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木</a:t>
            </a:r>
            <a:r>
              <a:rPr lang="en-US" altLang="ja-JP" dirty="0">
                <a:solidFill>
                  <a:srgbClr val="66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)</a:t>
            </a:r>
            <a:endParaRPr kumimoji="1" lang="ja-JP" altLang="en-US" dirty="0">
              <a:solidFill>
                <a:srgbClr val="6633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3" name="タイトル 12">
            <a:extLst>
              <a:ext uri="{FF2B5EF4-FFF2-40B4-BE49-F238E27FC236}">
                <a16:creationId xmlns:a16="http://schemas.microsoft.com/office/drawing/2014/main" id="{635F15CC-EFF1-6780-29FA-2405BBDE8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1170048">
            <a:off x="238518" y="3939813"/>
            <a:ext cx="3243834" cy="318516"/>
          </a:xfrm>
        </p:spPr>
        <p:txBody>
          <a:bodyPr>
            <a:noAutofit/>
          </a:bodyPr>
          <a:lstStyle/>
          <a:p>
            <a:r>
              <a:rPr lang="ja-JP" altLang="en-US" sz="2400" dirty="0">
                <a:solidFill>
                  <a:schemeClr val="accent6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さわやかな</a:t>
            </a:r>
            <a:r>
              <a:rPr lang="ja-JP" altLang="en-US" sz="2400" dirty="0">
                <a:solidFill>
                  <a:srgbClr val="00B0F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清水高原で</a:t>
            </a:r>
            <a:br>
              <a:rPr lang="en-US" altLang="ja-JP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endParaRPr lang="ja-JP" altLang="en-US" sz="2400" dirty="0"/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67D9EE06-842F-1DFD-5E2F-1A9CAFF7FD60}"/>
              </a:ext>
            </a:extLst>
          </p:cNvPr>
          <p:cNvSpPr txBox="1">
            <a:spLocks/>
          </p:cNvSpPr>
          <p:nvPr/>
        </p:nvSpPr>
        <p:spPr>
          <a:xfrm rot="21276260">
            <a:off x="401768" y="3648006"/>
            <a:ext cx="6474993" cy="7850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solidFill>
                  <a:schemeClr val="accent2">
                    <a:lumMod val="7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バードウォッチングと</a:t>
            </a:r>
            <a:r>
              <a:rPr lang="ja-JP" altLang="en-US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ランチ</a:t>
            </a:r>
            <a:r>
              <a:rPr lang="en-US" altLang="ja-JP" sz="4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!</a:t>
            </a:r>
            <a:endParaRPr lang="ja-JP" altLang="en-US" sz="40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4">
            <a:extLst>
              <a:ext uri="{FF2B5EF4-FFF2-40B4-BE49-F238E27FC236}">
                <a16:creationId xmlns:a16="http://schemas.microsoft.com/office/drawing/2014/main" id="{3329F702-CB30-B121-D92D-96A7EE4523A8}"/>
              </a:ext>
            </a:extLst>
          </p:cNvPr>
          <p:cNvSpPr txBox="1"/>
          <p:nvPr/>
        </p:nvSpPr>
        <p:spPr>
          <a:xfrm>
            <a:off x="3428998" y="8999218"/>
            <a:ext cx="3385935" cy="883921"/>
          </a:xfrm>
          <a:prstGeom prst="rect">
            <a:avLst/>
          </a:prstGeom>
          <a:solidFill>
            <a:srgbClr val="CCFFCC"/>
          </a:solidFill>
          <a:ln w="57150" cmpd="thickThin">
            <a:noFill/>
          </a:ln>
        </p:spPr>
        <p:txBody>
          <a:bodyPr wrap="square" rtlCol="0">
            <a:noAutofit/>
          </a:bodyPr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山形村観光協会　　</a:t>
            </a:r>
            <a:endParaRPr kumimoji="1" lang="en-US" altLang="ja-JP" sz="1600" b="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0263-31-6220</a:t>
            </a:r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E-mail &lt; info@ya-ma-kan.com &gt;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B244F09-8840-9E84-D3A3-E78D3F428030}"/>
              </a:ext>
            </a:extLst>
          </p:cNvPr>
          <p:cNvSpPr/>
          <p:nvPr/>
        </p:nvSpPr>
        <p:spPr>
          <a:xfrm>
            <a:off x="3639264" y="3393192"/>
            <a:ext cx="2215300" cy="26515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rgbClr val="FFFF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「コルリ」を探してみませんか！</a:t>
            </a:r>
            <a:endParaRPr kumimoji="1" lang="en-US" altLang="ja-JP" sz="1200" dirty="0">
              <a:solidFill>
                <a:srgbClr val="FFFF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accent5">
                  <a:lumMod val="40000"/>
                  <a:lumOff val="60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719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658</TotalTime>
  <Words>184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HGP創英角ﾎﾟｯﾌﾟ体</vt:lpstr>
      <vt:lpstr>HG丸ｺﾞｼｯｸM-PRO</vt:lpstr>
      <vt:lpstr>游ゴシック</vt:lpstr>
      <vt:lpstr>Aptos</vt:lpstr>
      <vt:lpstr>Aptos Display</vt:lpstr>
      <vt:lpstr>Arial</vt:lpstr>
      <vt:lpstr>Office テーマ</vt:lpstr>
      <vt:lpstr>さわやかな清水高原で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観光協会 山形村</dc:creator>
  <cp:lastModifiedBy>観光協会 山形村</cp:lastModifiedBy>
  <cp:revision>12</cp:revision>
  <cp:lastPrinted>2026-04-02T01:07:42Z</cp:lastPrinted>
  <dcterms:created xsi:type="dcterms:W3CDTF">2026-03-13T03:35:41Z</dcterms:created>
  <dcterms:modified xsi:type="dcterms:W3CDTF">2026-04-02T01:47:48Z</dcterms:modified>
</cp:coreProperties>
</file>